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60" r:id="rId3"/>
    <p:sldId id="257" r:id="rId4"/>
    <p:sldId id="262" r:id="rId5"/>
    <p:sldId id="263" r:id="rId6"/>
    <p:sldId id="264" r:id="rId7"/>
    <p:sldId id="266" r:id="rId8"/>
    <p:sldId id="267" r:id="rId9"/>
    <p:sldId id="269" r:id="rId10"/>
    <p:sldId id="268" r:id="rId11"/>
    <p:sldId id="272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F774C-70F7-4ED4-813C-739E51CF8487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4A772-5D94-4F12-8B86-44D4FB26368F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2E34D-57B0-41D5-A7AF-DF10D1068115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E8327-77F4-4A2B-9238-101C8E3404E4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7327A-3B7B-4F18-AD00-4892CF91FF9D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98241-E647-4007-AB01-BB30869910EB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F5554-C941-4C3B-A197-75ED448862A0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44A0-C3F8-4023-9352-7CF7C034B2C8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3DC5B-471F-47EA-B884-FE923235A560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C408-3247-4796-93FF-B91D6887AEC0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D282-CC74-49F4-B876-75084EFB56F1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6EAF9-2583-4989-8D87-13F548ED6E0C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E3CFB-BB1B-4B2A-ADF6-B1A4609854C4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AEAA8-1A97-412E-935C-2E918F139579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B0DF1-CA1F-4E36-8C65-C52A9896A8FB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73FD-197A-4AD6-8D60-38B6A76F0734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3949-07FA-4C7A-A990-D6D1043EED71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E2DE8-6D13-4218-A974-D45AA7B6E4FF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B7D7-4BDA-4ABC-B31D-66201C69A314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E3F0A0B-291C-4112-A023-023C51AB2E85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NUL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1"/>
            <a:ext cx="5014912" cy="6857999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217" y="812264"/>
            <a:ext cx="7304858" cy="4942705"/>
          </a:xfrm>
        </p:spPr>
        <p:txBody>
          <a:bodyPr>
            <a:noAutofit/>
          </a:bodyPr>
          <a:lstStyle/>
          <a:p>
            <a:pPr algn="l"/>
            <a:r>
              <a:rPr lang="en-US" sz="7200" b="1" dirty="0"/>
              <a:t>Smart Surveillance System using Computer Vision</a:t>
            </a:r>
            <a:endParaRPr lang="en-US" sz="7200" b="1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5" name="Title 1"/>
          <p:cNvSpPr>
            <a:spLocks noGrp="1"/>
          </p:cNvSpPr>
          <p:nvPr/>
        </p:nvSpPr>
        <p:spPr>
          <a:xfrm>
            <a:off x="997266" y="7810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800" b="1" u="sng" dirty="0"/>
              <a:t>YOLOv3 on realtime feed</a:t>
            </a:r>
            <a:endParaRPr lang="en-US" sz="4800" b="1" u="sng" dirty="0"/>
          </a:p>
        </p:txBody>
      </p:sp>
      <p:pic>
        <p:nvPicPr>
          <p:cNvPr id="3" name="WhatsApp Video 2023-04-05 at 5.47.40 AM">
            <a:hlinkClick r:id="" action="ppaction://media"/>
          </p:cNvPr>
          <p:cNvPicPr>
            <a:picLocks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8391.000000" end="14984.000000"/>
                </p14:media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28090" y="1465580"/>
            <a:ext cx="8246745" cy="466852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mute="1">
                <p:cTn id="16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5166" y="1883410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/>
              <a:t>Thank You !!</a:t>
            </a:r>
            <a:endParaRPr lang="en-US" sz="7200" b="1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7071" y="148590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#Team: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785" y="1616075"/>
            <a:ext cx="7243445" cy="4677410"/>
          </a:xfrm>
        </p:spPr>
        <p:txBody>
          <a:bodyPr anchor="t">
            <a:normAutofit lnSpcReduction="10000"/>
          </a:bodyPr>
          <a:lstStyle/>
          <a:p>
            <a:r>
              <a:rPr lang="en-US" sz="3600" dirty="0"/>
              <a:t>Amit Sati</a:t>
            </a:r>
            <a:endParaRPr lang="en-US" sz="3600" dirty="0"/>
          </a:p>
          <a:p>
            <a:pPr marL="0" indent="0">
              <a:buNone/>
            </a:pPr>
            <a:r>
              <a:rPr lang="en-US" sz="3600" dirty="0">
                <a:sym typeface="+mn-ea"/>
              </a:rPr>
              <a:t>		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Testing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, Documentation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r>
              <a:rPr lang="en-US" sz="3600" dirty="0"/>
              <a:t>Deepankar Sharma</a:t>
            </a:r>
            <a:endParaRPr lang="en-US" sz="3600" dirty="0"/>
          </a:p>
          <a:p>
            <a:pPr marL="0" indent="0">
              <a:buNone/>
            </a:pPr>
            <a:r>
              <a:rPr lang="en-US" sz="3600" dirty="0">
                <a:sym typeface="+mn-ea"/>
              </a:rPr>
              <a:t>		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Coding-Python, CV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r>
              <a:rPr lang="en-US" sz="3600" dirty="0"/>
              <a:t>Pawan Chandra</a:t>
            </a:r>
            <a:endParaRPr lang="en-US" sz="3600" dirty="0"/>
          </a:p>
          <a:p>
            <a:pPr marL="0" indent="0">
              <a:buNone/>
            </a:pPr>
            <a:r>
              <a:rPr lang="en-US" sz="3600" dirty="0">
                <a:sym typeface="+mn-ea"/>
              </a:rPr>
              <a:t>		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Documentation , Presentation 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546" y="208915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Proposal: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860" y="1769110"/>
            <a:ext cx="7587615" cy="4097655"/>
          </a:xfrm>
        </p:spPr>
        <p:txBody>
          <a:bodyPr anchor="t">
            <a:normAutofit/>
          </a:bodyPr>
          <a:lstStyle/>
          <a:p>
            <a:r>
              <a:rPr lang="en-US" sz="3600" dirty="0"/>
              <a:t>The basic idea is to make </a:t>
            </a:r>
            <a:r>
              <a:rPr lang="en-US" sz="3600" b="1" dirty="0">
                <a:sym typeface="+mn-ea"/>
              </a:rPr>
              <a:t>Surveillance system </a:t>
            </a:r>
            <a:r>
              <a:rPr lang="en-US" sz="3600" dirty="0">
                <a:sym typeface="+mn-ea"/>
              </a:rPr>
              <a:t>“</a:t>
            </a:r>
            <a:r>
              <a:rPr lang="en-US" sz="3600" u="sng" dirty="0">
                <a:solidFill>
                  <a:srgbClr val="FF0000"/>
                </a:solidFill>
                <a:sym typeface="+mn-ea"/>
              </a:rPr>
              <a:t>smart</a:t>
            </a:r>
            <a:r>
              <a:rPr lang="en-US" sz="3600" dirty="0">
                <a:sym typeface="+mn-ea"/>
              </a:rPr>
              <a:t>” by applying the Computer Vision Techniques to automatically generate alerts in case of mishaps like burglary so that one doesn’t need to physically monitor the cam feeds.</a:t>
            </a:r>
            <a:endParaRPr lang="en-US" sz="3600" dirty="0">
              <a:sym typeface="+mn-ea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191" y="685800"/>
            <a:ext cx="7411825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Technology: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785" y="2193925"/>
            <a:ext cx="7243445" cy="2921635"/>
          </a:xfrm>
        </p:spPr>
        <p:txBody>
          <a:bodyPr anchor="t">
            <a:normAutofit fontScale="90000" lnSpcReduction="20000"/>
          </a:bodyPr>
          <a:lstStyle/>
          <a:p>
            <a:r>
              <a:rPr lang="en-US" sz="3600" dirty="0"/>
              <a:t>Python (</a:t>
            </a:r>
            <a:r>
              <a:rPr lang="en-US" sz="3600" dirty="0">
                <a:solidFill>
                  <a:srgbClr val="FF0000"/>
                </a:solidFill>
              </a:rPr>
              <a:t>Coding</a:t>
            </a:r>
            <a:r>
              <a:rPr lang="en-US" sz="3600" dirty="0"/>
              <a:t>)</a:t>
            </a:r>
            <a:endParaRPr lang="en-US" sz="3600" dirty="0"/>
          </a:p>
          <a:p>
            <a:r>
              <a:rPr lang="en-US" sz="3600" dirty="0"/>
              <a:t>OpenCV </a:t>
            </a:r>
            <a:r>
              <a:rPr lang="en-US" sz="3600" dirty="0">
                <a:sym typeface="+mn-ea"/>
              </a:rPr>
              <a:t>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Computer Vision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r>
              <a:rPr lang="en-US" sz="3600" dirty="0"/>
              <a:t>Django/Streamlit/Flask </a:t>
            </a:r>
            <a:r>
              <a:rPr lang="en-US" sz="3600" dirty="0">
                <a:sym typeface="+mn-ea"/>
              </a:rPr>
              <a:t>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Backend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r>
              <a:rPr lang="en-US" sz="3600" dirty="0"/>
              <a:t>MQTT / Firebase </a:t>
            </a:r>
            <a:r>
              <a:rPr lang="en-US" sz="3600" dirty="0">
                <a:sym typeface="+mn-ea"/>
              </a:rPr>
              <a:t>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realtime feed to user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r>
              <a:rPr lang="en-US" sz="3600" dirty="0"/>
              <a:t>Twilio API </a:t>
            </a:r>
            <a:r>
              <a:rPr lang="en-US" sz="3600" dirty="0">
                <a:sym typeface="+mn-ea"/>
              </a:rPr>
              <a:t>(</a:t>
            </a:r>
            <a:r>
              <a:rPr lang="en-US" sz="3600" dirty="0">
                <a:solidFill>
                  <a:srgbClr val="FF0000"/>
                </a:solidFill>
                <a:sym typeface="+mn-ea"/>
              </a:rPr>
              <a:t>Alerts</a:t>
            </a:r>
            <a:r>
              <a:rPr lang="en-US" sz="3600" dirty="0">
                <a:sym typeface="+mn-ea"/>
              </a:rPr>
              <a:t>)</a:t>
            </a: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126" y="26670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Overview:</a:t>
            </a:r>
            <a:endParaRPr lang="en-US" sz="4800" b="1" u="sng" dirty="0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65810" y="1555750"/>
            <a:ext cx="2628900" cy="2218055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9470" y="4912995"/>
            <a:ext cx="2384425" cy="13881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rcRect b="37787"/>
          <a:stretch>
            <a:fillRect/>
          </a:stretch>
        </p:blipFill>
        <p:spPr>
          <a:xfrm>
            <a:off x="5410200" y="551815"/>
            <a:ext cx="1623695" cy="1611630"/>
          </a:xfrm>
          <a:prstGeom prst="rect">
            <a:avLst/>
          </a:prstGeom>
          <a:solidFill>
            <a:schemeClr val="accent1"/>
          </a:solidFill>
        </p:spPr>
      </p:pic>
      <p:cxnSp>
        <p:nvCxnSpPr>
          <p:cNvPr id="8" name="Straight Arrow Connector 7"/>
          <p:cNvCxnSpPr/>
          <p:nvPr/>
        </p:nvCxnSpPr>
        <p:spPr>
          <a:xfrm flipH="1">
            <a:off x="3529330" y="1336040"/>
            <a:ext cx="1724025" cy="963930"/>
          </a:xfrm>
          <a:prstGeom prst="straightConnector1">
            <a:avLst/>
          </a:prstGeom>
          <a:ln w="149225"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388745" y="4084955"/>
            <a:ext cx="2698115" cy="1359535"/>
          </a:xfrm>
          <a:prstGeom prst="straightConnector1">
            <a:avLst/>
          </a:prstGeom>
          <a:ln w="149225">
            <a:tailEnd type="triangle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0" name="Rectangular Callout 9"/>
          <p:cNvSpPr/>
          <p:nvPr/>
        </p:nvSpPr>
        <p:spPr>
          <a:xfrm>
            <a:off x="6833235" y="2939415"/>
            <a:ext cx="2464435" cy="1145540"/>
          </a:xfrm>
          <a:prstGeom prst="wedgeRectCallout">
            <a:avLst>
              <a:gd name="adj1" fmla="val -46598"/>
              <a:gd name="adj2" fmla="val 104434"/>
            </a:avLst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6952615" y="3096895"/>
            <a:ext cx="23450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/>
              <a:t>Bro , there’s theif in the house !!!!</a:t>
            </a:r>
            <a:endParaRPr lang="en-US" sz="2400"/>
          </a:p>
        </p:txBody>
      </p:sp>
      <p:sp>
        <p:nvSpPr>
          <p:cNvPr id="12" name="Text Box 11"/>
          <p:cNvSpPr txBox="1"/>
          <p:nvPr/>
        </p:nvSpPr>
        <p:spPr>
          <a:xfrm>
            <a:off x="3529330" y="2870200"/>
            <a:ext cx="222440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solidFill>
                  <a:srgbClr val="FFFF00"/>
                </a:solidFill>
              </a:rPr>
              <a:t>Here our model will do some processing !!!!!</a:t>
            </a:r>
            <a:endParaRPr lang="en-US" sz="2000">
              <a:solidFill>
                <a:srgbClr val="FFFF00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82813 -0.0273148 L -0.0631771 0.0791667 " pathEditMode="relative" rAng="0" ptsTypes="">
                                      <p:cBhvr>
                                        <p:cTn id="2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" y="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55208 -0.0561111 L 0.0966146 0.0148148 " pathEditMode="relative" rAng="0" ptsTypes="">
                                      <p:cBhvr>
                                        <p:cTn id="4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" y="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786" y="460375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  <a:sym typeface="+mn-ea"/>
              </a:rPr>
              <a:t>Progress</a:t>
            </a:r>
            <a:r>
              <a:rPr lang="en-US" sz="4800" b="1" u="sng" dirty="0"/>
              <a:t>: Motion Detection via Background Subtraction</a:t>
            </a:r>
            <a:endParaRPr lang="en-US" sz="4800" b="1" u="sng" dirty="0"/>
          </a:p>
        </p:txBody>
      </p:sp>
      <p:pic>
        <p:nvPicPr>
          <p:cNvPr id="15" name="Content Placeholder 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3380" y="2350135"/>
            <a:ext cx="6976745" cy="392493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800" b="1" u="sng" dirty="0"/>
              <a:t># </a:t>
            </a:r>
            <a:r>
              <a:rPr lang="en-US" sz="4800" b="1" u="sng" dirty="0">
                <a:solidFill>
                  <a:srgbClr val="FFC000"/>
                </a:solidFill>
              </a:rPr>
              <a:t>Progress</a:t>
            </a:r>
            <a:r>
              <a:rPr lang="en-US" sz="4800" b="1" u="sng" dirty="0"/>
              <a:t>: Countour Plotting</a:t>
            </a:r>
            <a:endParaRPr lang="en-US" sz="4800" b="1" u="sng" dirty="0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404620" y="2192655"/>
            <a:ext cx="7045325" cy="407098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6670" y="1459865"/>
            <a:ext cx="7737475" cy="5038725"/>
          </a:xfrm>
        </p:spPr>
        <p:txBody>
          <a:bodyPr>
            <a:normAutofit fontScale="90000"/>
          </a:bodyPr>
          <a:lstStyle/>
          <a:p>
            <a:pPr marL="0" indent="0" algn="l"/>
            <a:r>
              <a:rPr lang="en-US" sz="4800" dirty="0">
                <a:solidFill>
                  <a:srgbClr val="FFFF00"/>
                </a:solidFill>
              </a:rPr>
              <a:t>Computational Efficiency</a:t>
            </a:r>
            <a:br>
              <a:rPr lang="en-US" sz="4800" dirty="0">
                <a:solidFill>
                  <a:srgbClr val="FFFF00"/>
                </a:solidFill>
              </a:rPr>
            </a:b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4800" dirty="0">
                <a:solidFill>
                  <a:srgbClr val="FFFF00"/>
                </a:solidFill>
              </a:rPr>
              <a:t>Faster Processing </a:t>
            </a:r>
            <a:br>
              <a:rPr lang="en-US" sz="4800" dirty="0">
                <a:solidFill>
                  <a:srgbClr val="FFFF00"/>
                </a:solidFill>
              </a:rPr>
            </a:b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4800" dirty="0">
                <a:solidFill>
                  <a:srgbClr val="FFFF00"/>
                </a:solidFill>
              </a:rPr>
              <a:t>Effective at a certain height, when people are of size of contours</a:t>
            </a:r>
            <a:br>
              <a:rPr lang="en-US" sz="4800" dirty="0">
                <a:solidFill>
                  <a:srgbClr val="FFFF00"/>
                </a:solidFill>
              </a:rPr>
            </a:br>
            <a:endParaRPr lang="en-US" sz="4800" dirty="0">
              <a:solidFill>
                <a:srgbClr val="FFFF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1079181" y="20383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800" b="1" u="sng" dirty="0"/>
              <a:t>Why Contours......</a:t>
            </a:r>
            <a:endParaRPr lang="en-US" sz="4800" b="1" u="sng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/>
          <p:cNvGrpSpPr>
            <a:grpSpLocks noGrp="1" noRot="1" noChangeAspect="1" noMove="1" noResize="1" noUngrp="1"/>
          </p:cNvGrpSpPr>
          <p:nvPr/>
        </p:nvGrpSpPr>
        <p:grpSpPr>
          <a:xfrm flipH="1">
            <a:off x="6526211" y="0"/>
            <a:ext cx="5014912" cy="6862763"/>
            <a:chOff x="2928938" y="-4763"/>
            <a:chExt cx="5014912" cy="6862763"/>
          </a:xfrm>
        </p:grpSpPr>
        <p:sp>
          <p:nvSpPr>
            <p:cNvPr id="24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12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13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4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5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865" y="546100"/>
            <a:ext cx="10019030" cy="3274060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FFFF00"/>
                </a:solidFill>
              </a:rPr>
              <a:t>Pipelined yolo v3 people tracking</a:t>
            </a:r>
            <a:endParaRPr lang="en-US" sz="4800" dirty="0">
              <a:solidFill>
                <a:srgbClr val="FFFF00"/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1007426" y="460375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800" b="1" u="sng" dirty="0"/>
              <a:t>Only Motion Detection?</a:t>
            </a:r>
            <a:endParaRPr lang="en-US" sz="4800" b="1" u="sng" dirty="0"/>
          </a:p>
        </p:txBody>
      </p:sp>
      <p:pic>
        <p:nvPicPr>
          <p:cNvPr id="8" name="Picture 7" descr="track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4935" y="2697480"/>
            <a:ext cx="7052945" cy="380936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 design</Template>
  <TotalTime>0</TotalTime>
  <Words>945</Words>
  <Application>WPS Presentation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SimSun</vt:lpstr>
      <vt:lpstr>Wingdings</vt:lpstr>
      <vt:lpstr>Arial</vt:lpstr>
      <vt:lpstr>Corbel</vt:lpstr>
      <vt:lpstr>Microsoft YaHei</vt:lpstr>
      <vt:lpstr>Arial Unicode MS</vt:lpstr>
      <vt:lpstr>Calibri</vt:lpstr>
      <vt:lpstr>Parallax</vt:lpstr>
      <vt:lpstr>Smart Surveillance System using Computer Vision</vt:lpstr>
      <vt:lpstr>#Team:</vt:lpstr>
      <vt:lpstr># Proposal:</vt:lpstr>
      <vt:lpstr># Technology:</vt:lpstr>
      <vt:lpstr># Overview:</vt:lpstr>
      <vt:lpstr># Progress: Motion Detection via Background Subtraction</vt:lpstr>
      <vt:lpstr># Progress: Countour Plotting</vt:lpstr>
      <vt:lpstr>Computational Efficiency  Faster Processing   Effective at a certain height, when people are of size of contours </vt:lpstr>
      <vt:lpstr>Pipelined yolo v3 people tracking</vt:lpstr>
      <vt:lpstr>Pipelined yolo v3 people tracking</vt:lpstr>
      <vt:lpstr>Thank You 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Surveillance System using Computer Vision</dc:title>
  <dc:creator>Deepankar Sharma</dc:creator>
  <cp:lastModifiedBy>deepa</cp:lastModifiedBy>
  <cp:revision>11</cp:revision>
  <dcterms:created xsi:type="dcterms:W3CDTF">2023-02-13T14:02:00Z</dcterms:created>
  <dcterms:modified xsi:type="dcterms:W3CDTF">2023-04-05T05:35:49Z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83B37D2A4576406696FAD9DE87779E23</vt:lpwstr>
  </property>
  <property fmtid="{D5CDD505-2E9C-101B-9397-08002B2CF9AE}" pid="4" name="KSOProductBuildVer">
    <vt:lpwstr>1033-11.2.0.11516</vt:lpwstr>
  </property>
</Properties>
</file>